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68" r:id="rId3"/>
    <p:sldId id="269" r:id="rId4"/>
    <p:sldId id="270" r:id="rId5"/>
    <p:sldId id="271" r:id="rId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72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A36C02-33BD-47D8-AC9C-2AFBFB67D3D0}" type="datetimeFigureOut">
              <a:rPr lang="it-IT" smtClean="0"/>
              <a:pPr/>
              <a:t>22/07/2009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850E62-D524-4993-8E40-5483FF0733C0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A1CB7-24FC-41CC-B7CF-D1AC52C02D8F}" type="datetimeFigureOut">
              <a:rPr lang="it-IT" smtClean="0"/>
              <a:pPr/>
              <a:t>22/07/2009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48246-0A30-4A68-9029-B9146A45108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A1CB7-24FC-41CC-B7CF-D1AC52C02D8F}" type="datetimeFigureOut">
              <a:rPr lang="it-IT" smtClean="0"/>
              <a:pPr/>
              <a:t>22/07/2009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48246-0A30-4A68-9029-B9146A45108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A1CB7-24FC-41CC-B7CF-D1AC52C02D8F}" type="datetimeFigureOut">
              <a:rPr lang="it-IT" smtClean="0"/>
              <a:pPr/>
              <a:t>22/07/2009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48246-0A30-4A68-9029-B9146A45108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A1CB7-24FC-41CC-B7CF-D1AC52C02D8F}" type="datetimeFigureOut">
              <a:rPr lang="it-IT" smtClean="0"/>
              <a:pPr/>
              <a:t>22/07/2009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48246-0A30-4A68-9029-B9146A45108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A1CB7-24FC-41CC-B7CF-D1AC52C02D8F}" type="datetimeFigureOut">
              <a:rPr lang="it-IT" smtClean="0"/>
              <a:pPr/>
              <a:t>22/07/2009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48246-0A30-4A68-9029-B9146A45108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A1CB7-24FC-41CC-B7CF-D1AC52C02D8F}" type="datetimeFigureOut">
              <a:rPr lang="it-IT" smtClean="0"/>
              <a:pPr/>
              <a:t>22/07/2009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48246-0A30-4A68-9029-B9146A45108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A1CB7-24FC-41CC-B7CF-D1AC52C02D8F}" type="datetimeFigureOut">
              <a:rPr lang="it-IT" smtClean="0"/>
              <a:pPr/>
              <a:t>22/07/2009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48246-0A30-4A68-9029-B9146A45108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A1CB7-24FC-41CC-B7CF-D1AC52C02D8F}" type="datetimeFigureOut">
              <a:rPr lang="it-IT" smtClean="0"/>
              <a:pPr/>
              <a:t>22/07/2009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48246-0A30-4A68-9029-B9146A45108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A1CB7-24FC-41CC-B7CF-D1AC52C02D8F}" type="datetimeFigureOut">
              <a:rPr lang="it-IT" smtClean="0"/>
              <a:pPr/>
              <a:t>22/07/2009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48246-0A30-4A68-9029-B9146A45108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A1CB7-24FC-41CC-B7CF-D1AC52C02D8F}" type="datetimeFigureOut">
              <a:rPr lang="it-IT" smtClean="0"/>
              <a:pPr/>
              <a:t>22/07/2009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48246-0A30-4A68-9029-B9146A45108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A1CB7-24FC-41CC-B7CF-D1AC52C02D8F}" type="datetimeFigureOut">
              <a:rPr lang="it-IT" smtClean="0"/>
              <a:pPr/>
              <a:t>22/07/2009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48246-0A30-4A68-9029-B9146A45108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CA1CB7-24FC-41CC-B7CF-D1AC52C02D8F}" type="datetimeFigureOut">
              <a:rPr lang="it-IT" smtClean="0"/>
              <a:pPr/>
              <a:t>22/07/2009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248246-0A30-4A68-9029-B9146A451086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magine 7" descr="fondo curva.gif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0" y="0"/>
            <a:ext cx="9144000" cy="6858000"/>
          </a:xfrm>
          <a:prstGeom prst="rect">
            <a:avLst/>
          </a:prstGeom>
        </p:spPr>
      </p:pic>
      <p:sp>
        <p:nvSpPr>
          <p:cNvPr id="11" name="Rettangolo 10"/>
          <p:cNvSpPr/>
          <p:nvPr/>
        </p:nvSpPr>
        <p:spPr>
          <a:xfrm>
            <a:off x="1857356" y="500042"/>
            <a:ext cx="7286644" cy="85725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CasellaDiTesto 3"/>
          <p:cNvSpPr txBox="1"/>
          <p:nvPr/>
        </p:nvSpPr>
        <p:spPr>
          <a:xfrm>
            <a:off x="928662" y="571480"/>
            <a:ext cx="7643866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2400" b="1" dirty="0">
                <a:solidFill>
                  <a:schemeClr val="bg1"/>
                </a:solidFill>
                <a:latin typeface="Trebuchet MS" pitchFamily="34" charset="0"/>
              </a:rPr>
              <a:t>RIDISEGNAZIONE DELLE PRESENZE</a:t>
            </a:r>
          </a:p>
          <a:p>
            <a:pPr algn="r"/>
            <a:r>
              <a:rPr lang="it-IT" dirty="0">
                <a:solidFill>
                  <a:schemeClr val="bg1"/>
                </a:solidFill>
                <a:latin typeface="Trebuchet MS" pitchFamily="34" charset="0"/>
              </a:rPr>
              <a:t>Incontro continentale </a:t>
            </a:r>
            <a:r>
              <a:rPr lang="it-IT" dirty="0" smtClean="0">
                <a:solidFill>
                  <a:schemeClr val="bg1"/>
                </a:solidFill>
                <a:latin typeface="Trebuchet MS" pitchFamily="34" charset="0"/>
              </a:rPr>
              <a:t>Asia/</a:t>
            </a:r>
            <a:r>
              <a:rPr lang="it-IT" dirty="0" err="1" smtClean="0">
                <a:solidFill>
                  <a:schemeClr val="bg1"/>
                </a:solidFill>
                <a:latin typeface="Trebuchet MS" pitchFamily="34" charset="0"/>
              </a:rPr>
              <a:t>Oceania</a:t>
            </a:r>
            <a:r>
              <a:rPr lang="it-IT" dirty="0" smtClean="0">
                <a:solidFill>
                  <a:schemeClr val="bg1"/>
                </a:solidFill>
                <a:latin typeface="Trebuchet MS" pitchFamily="34" charset="0"/>
              </a:rPr>
              <a:t> </a:t>
            </a:r>
            <a:r>
              <a:rPr lang="it-IT" dirty="0">
                <a:solidFill>
                  <a:schemeClr val="bg1"/>
                </a:solidFill>
                <a:latin typeface="Trebuchet MS" pitchFamily="34" charset="0"/>
              </a:rPr>
              <a:t>(10-20 settembre 2009)</a:t>
            </a:r>
          </a:p>
          <a:p>
            <a:r>
              <a:rPr lang="it-IT" dirty="0">
                <a:latin typeface="Trebuchet MS" pitchFamily="34" charset="0"/>
              </a:rPr>
              <a:t> </a:t>
            </a:r>
          </a:p>
          <a:p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285720" y="1571612"/>
            <a:ext cx="5357850" cy="997366"/>
          </a:xfrm>
          <a:prstGeom prst="rect">
            <a:avLst/>
          </a:prstGeom>
          <a:noFill/>
        </p:spPr>
        <p:txBody>
          <a:bodyPr wrap="square" bIns="180000" rtlCol="0">
            <a:spAutoFit/>
          </a:bodyPr>
          <a:lstStyle/>
          <a:p>
            <a:r>
              <a:rPr lang="it-IT" sz="3200" b="1" dirty="0" smtClean="0">
                <a:latin typeface="Trebuchet MS" pitchFamily="34" charset="0"/>
              </a:rPr>
              <a:t>Preghiera di inizio giornata</a:t>
            </a:r>
          </a:p>
          <a:p>
            <a:endParaRPr lang="it-IT" dirty="0"/>
          </a:p>
        </p:txBody>
      </p:sp>
      <p:pic>
        <p:nvPicPr>
          <p:cNvPr id="2050" name="Picture 2" descr="L:\0 - FOTO SERGIA\Z - FOTO PER POWER POINT-uso interno\GENTE\msfreefoto-0794.jpg"/>
          <p:cNvPicPr>
            <a:picLocks noChangeAspect="1" noChangeArrowheads="1"/>
          </p:cNvPicPr>
          <p:nvPr/>
        </p:nvPicPr>
        <p:blipFill>
          <a:blip r:embed="rId3"/>
          <a:srcRect l="9058" r="9419"/>
          <a:stretch>
            <a:fillRect/>
          </a:stretch>
        </p:blipFill>
        <p:spPr bwMode="auto">
          <a:xfrm>
            <a:off x="714348" y="2214554"/>
            <a:ext cx="3857652" cy="354898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1" name="Picture 3" descr="L:\0 - FOTO SERGIA\Z - FOTO PER POWER POINT-uso interno\RELIGIONE\3459533829_216d86ddc3_m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929190" y="3167058"/>
            <a:ext cx="3690942" cy="369094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8000"/>
                            </p:stCondLst>
                            <p:childTnLst>
                              <p:par>
                                <p:cTn id="28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magine 16" descr="fondo curva.gif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883" y="0"/>
            <a:ext cx="9128234" cy="6858000"/>
          </a:xfrm>
          <a:prstGeom prst="rect">
            <a:avLst/>
          </a:prstGeom>
        </p:spPr>
      </p:pic>
      <p:sp>
        <p:nvSpPr>
          <p:cNvPr id="11" name="Rettangolo 10"/>
          <p:cNvSpPr/>
          <p:nvPr/>
        </p:nvSpPr>
        <p:spPr>
          <a:xfrm>
            <a:off x="0" y="500042"/>
            <a:ext cx="7286644" cy="64294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Rettangolo 5"/>
          <p:cNvSpPr/>
          <p:nvPr/>
        </p:nvSpPr>
        <p:spPr>
          <a:xfrm>
            <a:off x="500034" y="571480"/>
            <a:ext cx="607223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b="1" i="1" dirty="0">
                <a:solidFill>
                  <a:schemeClr val="bg1"/>
                </a:solidFill>
                <a:latin typeface="Trebuchet MS" pitchFamily="34" charset="0"/>
              </a:rPr>
              <a:t>La parola di don </a:t>
            </a:r>
            <a:r>
              <a:rPr lang="it-IT" sz="2800" b="1" i="1" dirty="0" err="1" smtClean="0">
                <a:solidFill>
                  <a:schemeClr val="bg1"/>
                </a:solidFill>
                <a:latin typeface="Trebuchet MS" pitchFamily="34" charset="0"/>
              </a:rPr>
              <a:t>Alberione</a:t>
            </a:r>
            <a:endParaRPr lang="it-IT" sz="2800" dirty="0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5500694" y="714356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chemeClr val="bg1"/>
                </a:solidFill>
              </a:rPr>
              <a:t>14 </a:t>
            </a:r>
            <a:r>
              <a:rPr lang="it-IT" dirty="0">
                <a:solidFill>
                  <a:schemeClr val="bg1"/>
                </a:solidFill>
              </a:rPr>
              <a:t>settembre 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571472" y="2262271"/>
            <a:ext cx="807249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Trebuchet MS" pitchFamily="34" charset="0"/>
              </a:rPr>
              <a:t>Siate Figlie di San Paolo! </a:t>
            </a:r>
          </a:p>
          <a:p>
            <a:r>
              <a:rPr lang="it-IT" dirty="0" smtClean="0">
                <a:latin typeface="Trebuchet MS" pitchFamily="34" charset="0"/>
              </a:rPr>
              <a:t>Egli aveva un cuore ed una </a:t>
            </a:r>
          </a:p>
          <a:p>
            <a:r>
              <a:rPr lang="it-IT" dirty="0" smtClean="0">
                <a:latin typeface="Trebuchet MS" pitchFamily="34" charset="0"/>
              </a:rPr>
              <a:t>mentalità ed una virtù tanto </a:t>
            </a:r>
          </a:p>
          <a:p>
            <a:r>
              <a:rPr lang="it-IT" dirty="0" smtClean="0">
                <a:latin typeface="Trebuchet MS" pitchFamily="34" charset="0"/>
              </a:rPr>
              <a:t>simili a Gesù: perciò universalità </a:t>
            </a:r>
          </a:p>
          <a:p>
            <a:r>
              <a:rPr lang="it-IT" dirty="0" smtClean="0">
                <a:latin typeface="Trebuchet MS" pitchFamily="34" charset="0"/>
              </a:rPr>
              <a:t>d’amore, spirito più che pratiche </a:t>
            </a:r>
          </a:p>
          <a:p>
            <a:r>
              <a:rPr lang="it-IT" dirty="0" smtClean="0">
                <a:latin typeface="Trebuchet MS" pitchFamily="34" charset="0"/>
              </a:rPr>
              <a:t>di religione; cercatori d’anime </a:t>
            </a:r>
          </a:p>
          <a:p>
            <a:r>
              <a:rPr lang="it-IT" dirty="0" smtClean="0">
                <a:latin typeface="Trebuchet MS" pitchFamily="34" charset="0"/>
              </a:rPr>
              <a:t>non amatore di sette. </a:t>
            </a:r>
          </a:p>
          <a:p>
            <a:endParaRPr lang="it-IT" dirty="0" smtClean="0">
              <a:latin typeface="Trebuchet MS" pitchFamily="34" charset="0"/>
            </a:endParaRPr>
          </a:p>
          <a:p>
            <a:r>
              <a:rPr lang="it-IT" dirty="0" smtClean="0">
                <a:latin typeface="Trebuchet MS" pitchFamily="34" charset="0"/>
              </a:rPr>
              <a:t>(…) Egli sapeva trattare con l’Ebreo, </a:t>
            </a:r>
          </a:p>
          <a:p>
            <a:r>
              <a:rPr lang="it-IT" dirty="0" smtClean="0">
                <a:latin typeface="Trebuchet MS" pitchFamily="34" charset="0"/>
              </a:rPr>
              <a:t>con il Greco, con il Romano, </a:t>
            </a:r>
          </a:p>
          <a:p>
            <a:r>
              <a:rPr lang="it-IT" dirty="0" smtClean="0">
                <a:latin typeface="Trebuchet MS" pitchFamily="34" charset="0"/>
              </a:rPr>
              <a:t>coi montanari, i pescatori, i marinai, </a:t>
            </a:r>
          </a:p>
          <a:p>
            <a:r>
              <a:rPr lang="it-IT" dirty="0" smtClean="0">
                <a:latin typeface="Trebuchet MS" pitchFamily="34" charset="0"/>
              </a:rPr>
              <a:t>gli areopagiti, i nobili, gli schiavi. </a:t>
            </a:r>
          </a:p>
          <a:p>
            <a:r>
              <a:rPr lang="it-IT" dirty="0" smtClean="0">
                <a:latin typeface="Trebuchet MS" pitchFamily="34" charset="0"/>
              </a:rPr>
              <a:t>Accresciamo le virtù, dilatiamo i cuori, </a:t>
            </a:r>
          </a:p>
          <a:p>
            <a:r>
              <a:rPr lang="it-IT" dirty="0" smtClean="0">
                <a:latin typeface="Trebuchet MS" pitchFamily="34" charset="0"/>
              </a:rPr>
              <a:t>allarghiamo le nostre </a:t>
            </a:r>
            <a:r>
              <a:rPr lang="it-IT" dirty="0" err="1" smtClean="0">
                <a:latin typeface="Trebuchet MS" pitchFamily="34" charset="0"/>
              </a:rPr>
              <a:t>vedute…</a:t>
            </a:r>
            <a:r>
              <a:rPr lang="it-IT" dirty="0" smtClean="0">
                <a:latin typeface="Trebuchet MS" pitchFamily="34" charset="0"/>
              </a:rPr>
              <a:t> Come Gesù che venne per tutti e tutti chiamò a sé. Dare a Gesù Cristo Via Verità e Vita per lo Spirito Santo </a:t>
            </a:r>
            <a:r>
              <a:rPr lang="it-IT" sz="1400" b="1" dirty="0" smtClean="0">
                <a:latin typeface="Trebuchet MS" pitchFamily="34" charset="0"/>
              </a:rPr>
              <a:t>(CVV,71).</a:t>
            </a:r>
          </a:p>
          <a:p>
            <a:endParaRPr lang="it-IT" dirty="0"/>
          </a:p>
        </p:txBody>
      </p:sp>
      <p:sp>
        <p:nvSpPr>
          <p:cNvPr id="15" name="CasellaDiTesto 14"/>
          <p:cNvSpPr txBox="1"/>
          <p:nvPr/>
        </p:nvSpPr>
        <p:spPr>
          <a:xfrm>
            <a:off x="571472" y="1500174"/>
            <a:ext cx="65722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 smtClean="0">
                <a:solidFill>
                  <a:schemeClr val="accent1">
                    <a:lumMod val="75000"/>
                  </a:schemeClr>
                </a:solidFill>
                <a:latin typeface="Trebuchet MS" pitchFamily="34" charset="0"/>
              </a:rPr>
              <a:t>Universalità dell’amore</a:t>
            </a:r>
            <a:endParaRPr lang="it-IT" sz="3200" b="1" dirty="0">
              <a:solidFill>
                <a:schemeClr val="accent1">
                  <a:lumMod val="75000"/>
                </a:schemeClr>
              </a:solidFill>
              <a:latin typeface="Trebuchet MS" pitchFamily="34" charset="0"/>
            </a:endParaRPr>
          </a:p>
        </p:txBody>
      </p:sp>
      <p:pic>
        <p:nvPicPr>
          <p:cNvPr id="18" name="Immagine 17" descr="Paolo incontra Cristo-Mount Angel Abbazia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786314" y="1428736"/>
            <a:ext cx="4357686" cy="431946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000"/>
                            </p:stCondLst>
                            <p:childTnLst>
                              <p:par>
                                <p:cTn id="3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8000"/>
                            </p:stCondLst>
                            <p:childTnLst>
                              <p:par>
                                <p:cTn id="3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6" grpId="0"/>
      <p:bldP spid="7" grpId="0"/>
      <p:bldP spid="9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magine 11" descr="fondo curva.gif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0" y="0"/>
            <a:ext cx="9144000" cy="6858000"/>
          </a:xfrm>
          <a:prstGeom prst="rect">
            <a:avLst/>
          </a:prstGeom>
        </p:spPr>
      </p:pic>
      <p:sp>
        <p:nvSpPr>
          <p:cNvPr id="13" name="Rettangolo 12"/>
          <p:cNvSpPr/>
          <p:nvPr/>
        </p:nvSpPr>
        <p:spPr>
          <a:xfrm>
            <a:off x="0" y="500042"/>
            <a:ext cx="7286644" cy="64294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428596" y="571480"/>
            <a:ext cx="6072230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b="1" i="1" dirty="0" smtClean="0">
                <a:solidFill>
                  <a:schemeClr val="bg1"/>
                </a:solidFill>
                <a:latin typeface="Trebuchet MS" pitchFamily="34" charset="0"/>
              </a:rPr>
              <a:t>La Parola di Dio</a:t>
            </a:r>
            <a:endParaRPr lang="it-IT" sz="2800" dirty="0" smtClean="0">
              <a:solidFill>
                <a:schemeClr val="bg1"/>
              </a:solidFill>
              <a:latin typeface="Trebuchet MS" pitchFamily="34" charset="0"/>
            </a:endParaRPr>
          </a:p>
          <a:p>
            <a:endParaRPr lang="it-IT" dirty="0" smtClean="0">
              <a:solidFill>
                <a:schemeClr val="bg1"/>
              </a:solidFill>
            </a:endParaRPr>
          </a:p>
          <a:p>
            <a:endParaRPr lang="it-IT" dirty="0"/>
          </a:p>
          <a:p>
            <a:endParaRPr lang="it-IT" dirty="0"/>
          </a:p>
        </p:txBody>
      </p:sp>
      <p:pic>
        <p:nvPicPr>
          <p:cNvPr id="14" name="Immagine 13" descr="VELO e velo.jpg"/>
          <p:cNvPicPr>
            <a:picLocks noChangeAspect="1"/>
          </p:cNvPicPr>
          <p:nvPr/>
        </p:nvPicPr>
        <p:blipFill>
          <a:blip r:embed="rId3"/>
          <a:srcRect r="33181"/>
          <a:stretch>
            <a:fillRect/>
          </a:stretch>
        </p:blipFill>
        <p:spPr>
          <a:xfrm>
            <a:off x="175084" y="1357298"/>
            <a:ext cx="4682668" cy="435771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CasellaDiTesto 7"/>
          <p:cNvSpPr txBox="1"/>
          <p:nvPr/>
        </p:nvSpPr>
        <p:spPr>
          <a:xfrm>
            <a:off x="714348" y="1785926"/>
            <a:ext cx="807249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dirty="0" smtClean="0">
                <a:latin typeface="Trebuchet MS" pitchFamily="34" charset="0"/>
              </a:rPr>
              <a:t>Pur essendo </a:t>
            </a:r>
          </a:p>
          <a:p>
            <a:pPr algn="r"/>
            <a:r>
              <a:rPr lang="it-IT" dirty="0" smtClean="0">
                <a:latin typeface="Trebuchet MS" pitchFamily="34" charset="0"/>
              </a:rPr>
              <a:t>libero da tutti, </a:t>
            </a:r>
          </a:p>
          <a:p>
            <a:pPr algn="r"/>
            <a:r>
              <a:rPr lang="it-IT" dirty="0" smtClean="0">
                <a:latin typeface="Trebuchet MS" pitchFamily="34" charset="0"/>
              </a:rPr>
              <a:t>mi sono fatto servo di tutti;</a:t>
            </a:r>
          </a:p>
          <a:p>
            <a:pPr algn="r"/>
            <a:r>
              <a:rPr lang="it-IT" dirty="0" smtClean="0">
                <a:latin typeface="Trebuchet MS" pitchFamily="34" charset="0"/>
              </a:rPr>
              <a:t> con coloro che sono sotto la legge</a:t>
            </a:r>
          </a:p>
          <a:p>
            <a:pPr algn="r"/>
            <a:r>
              <a:rPr lang="it-IT" dirty="0" smtClean="0">
                <a:latin typeface="Trebuchet MS" pitchFamily="34" charset="0"/>
              </a:rPr>
              <a:t> sono diventato come uno</a:t>
            </a:r>
          </a:p>
          <a:p>
            <a:pPr algn="r"/>
            <a:r>
              <a:rPr lang="it-IT" dirty="0" smtClean="0">
                <a:latin typeface="Trebuchet MS" pitchFamily="34" charset="0"/>
              </a:rPr>
              <a:t> che è sotto la legge,</a:t>
            </a:r>
          </a:p>
          <a:p>
            <a:pPr algn="r"/>
            <a:r>
              <a:rPr lang="it-IT" dirty="0" smtClean="0">
                <a:latin typeface="Trebuchet MS" pitchFamily="34" charset="0"/>
              </a:rPr>
              <a:t> pur non essendo sotto la legge,</a:t>
            </a:r>
          </a:p>
          <a:p>
            <a:pPr algn="r"/>
            <a:r>
              <a:rPr lang="it-IT" dirty="0" smtClean="0">
                <a:latin typeface="Trebuchet MS" pitchFamily="34" charset="0"/>
              </a:rPr>
              <a:t> allo scopo di guadagnare coloro</a:t>
            </a:r>
          </a:p>
          <a:p>
            <a:pPr algn="r"/>
            <a:r>
              <a:rPr lang="it-IT" dirty="0" smtClean="0">
                <a:latin typeface="Trebuchet MS" pitchFamily="34" charset="0"/>
              </a:rPr>
              <a:t> che sono sotto la legge.</a:t>
            </a:r>
          </a:p>
          <a:p>
            <a:pPr algn="r"/>
            <a:r>
              <a:rPr lang="it-IT" dirty="0" smtClean="0">
                <a:latin typeface="Trebuchet MS" pitchFamily="34" charset="0"/>
              </a:rPr>
              <a:t> Con coloro che non hanno legge</a:t>
            </a:r>
          </a:p>
          <a:p>
            <a:pPr algn="r"/>
            <a:r>
              <a:rPr lang="it-IT" dirty="0" smtClean="0">
                <a:latin typeface="Trebuchet MS" pitchFamily="34" charset="0"/>
              </a:rPr>
              <a:t> sono diventato come uno che è senza legge,</a:t>
            </a:r>
          </a:p>
          <a:p>
            <a:pPr algn="r"/>
            <a:r>
              <a:rPr lang="it-IT" dirty="0" smtClean="0">
                <a:latin typeface="Trebuchet MS" pitchFamily="34" charset="0"/>
              </a:rPr>
              <a:t> pur non essendo senza la legge di Dio,</a:t>
            </a:r>
          </a:p>
          <a:p>
            <a:pPr algn="r"/>
            <a:r>
              <a:rPr lang="it-IT" dirty="0" smtClean="0">
                <a:latin typeface="Trebuchet MS" pitchFamily="34" charset="0"/>
              </a:rPr>
              <a:t> anzi essendo nella legge di Cristo,</a:t>
            </a:r>
          </a:p>
          <a:p>
            <a:pPr algn="r"/>
            <a:r>
              <a:rPr lang="it-IT" dirty="0" smtClean="0">
                <a:latin typeface="Trebuchet MS" pitchFamily="34" charset="0"/>
              </a:rPr>
              <a:t> per guadagnare coloro che sono senza legge.</a:t>
            </a:r>
          </a:p>
          <a:p>
            <a:pPr algn="r"/>
            <a:r>
              <a:rPr lang="it-IT" dirty="0" smtClean="0">
                <a:latin typeface="Trebuchet MS" pitchFamily="34" charset="0"/>
              </a:rPr>
              <a:t> Mi sono fatto debole con i deboli, per guadagnare i deboli; </a:t>
            </a:r>
          </a:p>
          <a:p>
            <a:pPr algn="r"/>
            <a:r>
              <a:rPr lang="it-IT" dirty="0" smtClean="0">
                <a:latin typeface="Trebuchet MS" pitchFamily="34" charset="0"/>
              </a:rPr>
              <a:t>mi sono fatto tutto a tutti, per salvare ad ogni costo qualcuno. </a:t>
            </a:r>
          </a:p>
          <a:p>
            <a:pPr algn="r"/>
            <a:r>
              <a:rPr lang="it-IT" dirty="0" smtClean="0">
                <a:latin typeface="Trebuchet MS" pitchFamily="34" charset="0"/>
              </a:rPr>
              <a:t>Tutto io faccio per il vangelo, per diventarne partecipe con loro </a:t>
            </a:r>
            <a:r>
              <a:rPr lang="it-IT" sz="1400" dirty="0" smtClean="0">
                <a:latin typeface="Trebuchet MS" pitchFamily="34" charset="0"/>
              </a:rPr>
              <a:t>(1Cor 9,19-23).</a:t>
            </a:r>
            <a:endParaRPr lang="it-IT" dirty="0"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2857488" y="642918"/>
            <a:ext cx="6072230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b="1" i="1" dirty="0" smtClean="0">
                <a:solidFill>
                  <a:schemeClr val="bg1"/>
                </a:solidFill>
                <a:latin typeface="Trebuchet MS" pitchFamily="34" charset="0"/>
              </a:rPr>
              <a:t>Risonanze</a:t>
            </a:r>
            <a:endParaRPr lang="it-IT" sz="2800" dirty="0" smtClean="0">
              <a:solidFill>
                <a:schemeClr val="bg1"/>
              </a:solidFill>
              <a:latin typeface="Trebuchet MS" pitchFamily="34" charset="0"/>
            </a:endParaRPr>
          </a:p>
          <a:p>
            <a:endParaRPr lang="it-IT" dirty="0" smtClean="0">
              <a:solidFill>
                <a:schemeClr val="bg1"/>
              </a:solidFill>
            </a:endParaRPr>
          </a:p>
          <a:p>
            <a:endParaRPr lang="it-IT" dirty="0"/>
          </a:p>
          <a:p>
            <a:endParaRPr lang="it-IT" dirty="0"/>
          </a:p>
        </p:txBody>
      </p:sp>
      <p:pic>
        <p:nvPicPr>
          <p:cNvPr id="7" name="Immagine 6" descr="fondo curva.gif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5766" y="0"/>
            <a:ext cx="9128234" cy="6858000"/>
          </a:xfrm>
          <a:prstGeom prst="rect">
            <a:avLst/>
          </a:prstGeom>
        </p:spPr>
      </p:pic>
      <p:sp>
        <p:nvSpPr>
          <p:cNvPr id="8" name="Rettangolo 7"/>
          <p:cNvSpPr/>
          <p:nvPr/>
        </p:nvSpPr>
        <p:spPr>
          <a:xfrm>
            <a:off x="0" y="500042"/>
            <a:ext cx="7286644" cy="64294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Rettangolo 8"/>
          <p:cNvSpPr/>
          <p:nvPr/>
        </p:nvSpPr>
        <p:spPr>
          <a:xfrm>
            <a:off x="428596" y="571480"/>
            <a:ext cx="6072230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b="1" i="1" dirty="0" smtClean="0">
                <a:solidFill>
                  <a:schemeClr val="bg1"/>
                </a:solidFill>
                <a:latin typeface="Trebuchet MS" pitchFamily="34" charset="0"/>
              </a:rPr>
              <a:t>Risonanze</a:t>
            </a:r>
            <a:endParaRPr lang="it-IT" sz="2800" dirty="0" smtClean="0">
              <a:solidFill>
                <a:schemeClr val="bg1"/>
              </a:solidFill>
              <a:latin typeface="Trebuchet MS" pitchFamily="34" charset="0"/>
            </a:endParaRPr>
          </a:p>
          <a:p>
            <a:endParaRPr lang="it-IT" dirty="0" smtClean="0">
              <a:solidFill>
                <a:schemeClr val="bg1"/>
              </a:solidFill>
            </a:endParaRPr>
          </a:p>
          <a:p>
            <a:endParaRPr lang="it-IT" dirty="0"/>
          </a:p>
          <a:p>
            <a:endParaRPr lang="it-IT" dirty="0"/>
          </a:p>
        </p:txBody>
      </p:sp>
      <p:pic>
        <p:nvPicPr>
          <p:cNvPr id="10" name="Immagine 9" descr="BIRMA.jpg"/>
          <p:cNvPicPr>
            <a:picLocks noChangeAspect="1"/>
          </p:cNvPicPr>
          <p:nvPr/>
        </p:nvPicPr>
        <p:blipFill>
          <a:blip r:embed="rId3"/>
          <a:srcRect r="23636"/>
          <a:stretch>
            <a:fillRect/>
          </a:stretch>
        </p:blipFill>
        <p:spPr>
          <a:xfrm>
            <a:off x="285720" y="3714752"/>
            <a:ext cx="3196546" cy="314324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Immagine 10" descr="BA00689.jpg"/>
          <p:cNvPicPr>
            <a:picLocks noChangeAspect="1"/>
          </p:cNvPicPr>
          <p:nvPr/>
        </p:nvPicPr>
        <p:blipFill>
          <a:blip r:embed="rId4"/>
          <a:srcRect l="12408" r="16245"/>
          <a:stretch>
            <a:fillRect/>
          </a:stretch>
        </p:blipFill>
        <p:spPr>
          <a:xfrm>
            <a:off x="3286116" y="1071546"/>
            <a:ext cx="4929222" cy="46101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 descr="fondo curva.gif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Rettangolo 7"/>
          <p:cNvSpPr/>
          <p:nvPr/>
        </p:nvSpPr>
        <p:spPr>
          <a:xfrm>
            <a:off x="0" y="500042"/>
            <a:ext cx="7286644" cy="64294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Rettangolo 8"/>
          <p:cNvSpPr/>
          <p:nvPr/>
        </p:nvSpPr>
        <p:spPr>
          <a:xfrm>
            <a:off x="428596" y="571480"/>
            <a:ext cx="6072230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b="1" i="1" dirty="0" smtClean="0">
                <a:solidFill>
                  <a:schemeClr val="bg1"/>
                </a:solidFill>
                <a:latin typeface="Trebuchet MS" pitchFamily="34" charset="0"/>
              </a:rPr>
              <a:t>Preghiera</a:t>
            </a:r>
            <a:endParaRPr lang="it-IT" sz="2800" dirty="0" smtClean="0">
              <a:solidFill>
                <a:schemeClr val="bg1"/>
              </a:solidFill>
              <a:latin typeface="Trebuchet MS" pitchFamily="34" charset="0"/>
            </a:endParaRPr>
          </a:p>
          <a:p>
            <a:endParaRPr lang="it-IT" dirty="0" smtClean="0">
              <a:solidFill>
                <a:schemeClr val="bg1"/>
              </a:solidFill>
            </a:endParaRPr>
          </a:p>
          <a:p>
            <a:endParaRPr lang="it-IT" dirty="0"/>
          </a:p>
          <a:p>
            <a:endParaRPr lang="it-IT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357158" y="1357298"/>
            <a:ext cx="6215106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>
                <a:latin typeface="Trebuchet MS" pitchFamily="34" charset="0"/>
              </a:rPr>
              <a:t>O Maria possa ognuno di noi entusiasmarsi per la bellezza dell’apostolato cristiano; la carità di Cristo ci sospinga, ci commuovano le miserie spirituali della povera umanità. Fa’ che sentiamo nel nostro cuore i bisogni della fanciullezza, della gioventù, della virilità, della vecchiaia; che la grande Africa, l’immensa Asia, la promettente </a:t>
            </a:r>
            <a:r>
              <a:rPr lang="it-IT" sz="2000" dirty="0" err="1" smtClean="0">
                <a:latin typeface="Trebuchet MS" pitchFamily="34" charset="0"/>
              </a:rPr>
              <a:t>Oceania</a:t>
            </a:r>
            <a:r>
              <a:rPr lang="it-IT" sz="2000" dirty="0" smtClean="0">
                <a:latin typeface="Trebuchet MS" pitchFamily="34" charset="0"/>
              </a:rPr>
              <a:t>, </a:t>
            </a:r>
          </a:p>
          <a:p>
            <a:r>
              <a:rPr lang="it-IT" sz="2000" dirty="0" smtClean="0">
                <a:latin typeface="Trebuchet MS" pitchFamily="34" charset="0"/>
              </a:rPr>
              <a:t>la travagliata Europa, le due </a:t>
            </a:r>
            <a:r>
              <a:rPr lang="it-IT" sz="2000" dirty="0" err="1" smtClean="0">
                <a:latin typeface="Trebuchet MS" pitchFamily="34" charset="0"/>
              </a:rPr>
              <a:t>Americhe</a:t>
            </a:r>
            <a:r>
              <a:rPr lang="it-IT" sz="2000" dirty="0" smtClean="0">
                <a:latin typeface="Trebuchet MS" pitchFamily="34" charset="0"/>
              </a:rPr>
              <a:t> esercitino </a:t>
            </a:r>
          </a:p>
          <a:p>
            <a:r>
              <a:rPr lang="it-IT" sz="2000" dirty="0" smtClean="0">
                <a:latin typeface="Trebuchet MS" pitchFamily="34" charset="0"/>
              </a:rPr>
              <a:t>un fascino potente sulle nostre anime; </a:t>
            </a:r>
          </a:p>
          <a:p>
            <a:r>
              <a:rPr lang="it-IT" sz="2000" dirty="0" smtClean="0">
                <a:latin typeface="Trebuchet MS" pitchFamily="34" charset="0"/>
              </a:rPr>
              <a:t>che l’apostolato dell’esempio e della parola, </a:t>
            </a:r>
          </a:p>
          <a:p>
            <a:r>
              <a:rPr lang="it-IT" sz="2000" dirty="0" smtClean="0">
                <a:latin typeface="Trebuchet MS" pitchFamily="34" charset="0"/>
              </a:rPr>
              <a:t>della preghiera e della stampa, del cinema, </a:t>
            </a:r>
          </a:p>
          <a:p>
            <a:r>
              <a:rPr lang="it-IT" sz="2000" dirty="0" smtClean="0">
                <a:latin typeface="Trebuchet MS" pitchFamily="34" charset="0"/>
              </a:rPr>
              <a:t>della radio e della televisione, </a:t>
            </a:r>
          </a:p>
          <a:p>
            <a:r>
              <a:rPr lang="it-IT" sz="2000" dirty="0" smtClean="0">
                <a:latin typeface="Trebuchet MS" pitchFamily="34" charset="0"/>
              </a:rPr>
              <a:t>delle anime purganti, conquisti</a:t>
            </a:r>
          </a:p>
          <a:p>
            <a:r>
              <a:rPr lang="it-IT" sz="2000" dirty="0" smtClean="0">
                <a:latin typeface="Trebuchet MS" pitchFamily="34" charset="0"/>
              </a:rPr>
              <a:t>tanti cuori generosi, </a:t>
            </a:r>
          </a:p>
          <a:p>
            <a:r>
              <a:rPr lang="it-IT" sz="2000" dirty="0" smtClean="0">
                <a:latin typeface="Trebuchet MS" pitchFamily="34" charset="0"/>
              </a:rPr>
              <a:t>fino ai più penosi sacrifici.</a:t>
            </a:r>
          </a:p>
          <a:p>
            <a:endParaRPr lang="it-IT" dirty="0"/>
          </a:p>
        </p:txBody>
      </p:sp>
      <p:pic>
        <p:nvPicPr>
          <p:cNvPr id="1026" name="Picture 2" descr="L:\0 - FOTO SERGIA\Z - FOTO PER POWER POINT-uso interno\GENTE\nairobi3.jpg"/>
          <p:cNvPicPr>
            <a:picLocks noChangeAspect="1" noChangeArrowheads="1"/>
          </p:cNvPicPr>
          <p:nvPr/>
        </p:nvPicPr>
        <p:blipFill>
          <a:blip r:embed="rId3"/>
          <a:srcRect r="29125"/>
          <a:stretch>
            <a:fillRect/>
          </a:stretch>
        </p:blipFill>
        <p:spPr bwMode="auto">
          <a:xfrm>
            <a:off x="5572132" y="3702987"/>
            <a:ext cx="3357554" cy="315501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P spid="10" grpId="0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483</TotalTime>
  <Words>399</Words>
  <Application>Microsoft Office PowerPoint</Application>
  <PresentationFormat>Presentazione su schermo (4:3)</PresentationFormat>
  <Paragraphs>55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6" baseType="lpstr">
      <vt:lpstr>Tema di Office</vt:lpstr>
      <vt:lpstr>Diapositiva 1</vt:lpstr>
      <vt:lpstr>Diapositiva 2</vt:lpstr>
      <vt:lpstr>Diapositiva 3</vt:lpstr>
      <vt:lpstr>Diapositiva 4</vt:lpstr>
      <vt:lpstr>Diapositiva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Utente</dc:creator>
  <cp:lastModifiedBy>Utente</cp:lastModifiedBy>
  <cp:revision>43</cp:revision>
  <dcterms:created xsi:type="dcterms:W3CDTF">2009-07-18T07:44:29Z</dcterms:created>
  <dcterms:modified xsi:type="dcterms:W3CDTF">2009-07-22T16:16:36Z</dcterms:modified>
</cp:coreProperties>
</file>